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80" r:id="rId11"/>
    <p:sldId id="281" r:id="rId12"/>
    <p:sldId id="275" r:id="rId13"/>
    <p:sldId id="282" r:id="rId14"/>
    <p:sldId id="276" r:id="rId15"/>
    <p:sldId id="287" r:id="rId16"/>
    <p:sldId id="278" r:id="rId17"/>
    <p:sldId id="277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79BE-8B9C-4137-8E61-47B381B34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88788-B84D-498A-91B2-127153B37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F3D07-D3C7-45CB-B401-0BBFDF649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8905B-FA9C-4043-A3CB-BC217791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BE546-3142-4E9D-8246-D0C22CD8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33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A06D-0279-428C-BC9D-EC3B8F56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114100-CAC2-4E08-A1A0-98925AA21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74337-C780-402C-BF39-15276C80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34B8-2341-470B-8156-9D73F196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A42CD-CD99-4375-822E-60AF6168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43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30AF1-4515-4823-83FD-DD1D6809D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1DE96-048A-4075-88D6-4A8C0CB1C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AF55F-3E0D-4E7F-B2F9-A77D24C2A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D8BCB-DF38-4FD6-A0A6-59F4612A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DD781-8470-4252-AC8C-DFCF3E05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443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406A-1761-455C-86E5-491237D1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2B2D9-63EA-4489-9C22-A7406DE3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BFF6-3C63-4BB5-B863-6D574138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5B17C-8649-4F0F-BE52-35372B1A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29F28-4441-449A-85BA-651EBC60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104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BA34C-9074-4666-87B1-CFF7A28D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179F2-3FF3-4A76-8BF1-211D36087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DAECE-1022-41A5-818B-30B4555E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5F9BC-B2A0-4437-910A-DC0C23A9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F59AB-F001-46C0-9AFC-C6D699B3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1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DBF7-AC6C-4DA1-AFEB-0AA64E32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0053A-442B-4EB2-9C7F-7819699C9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8163D-7871-4B06-949A-D187BCF0E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58CD0-0627-460D-9BB4-4BB6DE6D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C4B3C-FDFF-4BCE-942E-DF591A55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3EBCA-D1EF-49FA-83D7-CCF71893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46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9627F-3E36-4AE8-A4BC-39D75163A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0D4E1-6E50-4AB7-B082-AC4E8B35B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1F07BD-6C5E-4789-94A4-055F4EFFA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3B6FA-3F18-48F4-8312-B8682DB1C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6971EA-9996-4CA9-A44F-E9549E843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2136A6-F8D1-481D-A411-BBDF60DF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F47D91-25E4-49EE-8C52-40FB52BE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B3899-9100-49F4-9EB2-2785EF34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52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F75D-3B73-499B-964E-54A2FB93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E019A0-8E95-4301-9B41-91EC8305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55CBE-18A4-4909-BFBA-DFE58E55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6C000-C528-459F-9085-A52F59398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98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F370A-BA6A-4FE4-AEC3-557B3A92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F7FD5-2FD7-44BE-8C03-93B3F02D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A8D91-E010-4233-B098-2ECE7670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48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7290-1853-4227-93A4-F9901025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E83FA-FFBA-437A-A1F9-D775090DE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78016-3978-478F-9BB6-5E2B00F8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C2462-6C30-480D-BF27-ECF33340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1D3BD-F51B-4A0F-8D7A-533F9FF1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EC5F9-2C8B-43EA-96EB-B9FE3336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74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4D4EF-C3DB-4D3E-AFDE-A42E88E32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32D2B1-5A3F-4777-A2C7-4C86E2DB3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3A4BC-40FF-4865-B0A7-CFD899DEC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FCD74-9AE8-44D7-BC4F-9F9A3391D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949C8-1DA3-4005-A8A1-AF87FA7B3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10D89-1D09-4777-8A4F-811ACBBF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61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D84B50-B84F-436B-ACF1-120BDA37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CA26C-41ED-4497-95EB-720BB6449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58820-6CCB-42BE-BAA8-32BFA8EE3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C22D-7B25-458F-AD3C-611741C0136F}" type="datetimeFigureOut">
              <a:rPr lang="en-IN" smtClean="0"/>
              <a:t>19-12-2020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35A9E-91DF-429C-91C0-F8939D3CE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60599-D01A-4AD1-AAF9-D54611F75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D3331-23EE-4A31-A37A-EC96FCF18D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69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2023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>
                <a:latin typeface="Arial Black" pitchFamily="34" charset="0"/>
              </a:rPr>
              <a:t>Paravertebral Region</a:t>
            </a:r>
            <a:br>
              <a:rPr lang="en-US" sz="4800" dirty="0">
                <a:latin typeface="Arial Black" pitchFamily="34" charset="0"/>
              </a:rPr>
            </a:br>
            <a:r>
              <a:rPr lang="en-US" sz="4800" dirty="0">
                <a:latin typeface="Arial Black" pitchFamily="34" charset="0"/>
              </a:rPr>
              <a:t>&amp;</a:t>
            </a:r>
            <a:br>
              <a:rPr lang="en-US" sz="4800" dirty="0">
                <a:latin typeface="Arial Black" pitchFamily="34" charset="0"/>
              </a:rPr>
            </a:br>
            <a:r>
              <a:rPr lang="en-US" sz="4800" dirty="0">
                <a:latin typeface="Arial Black" pitchFamily="34" charset="0"/>
              </a:rPr>
              <a:t>Root Of Neck</a:t>
            </a:r>
          </a:p>
        </p:txBody>
      </p:sp>
      <p:sp>
        <p:nvSpPr>
          <p:cNvPr id="3" name="Rectangle 2"/>
          <p:cNvSpPr/>
          <p:nvPr/>
        </p:nvSpPr>
        <p:spPr>
          <a:xfrm>
            <a:off x="5943600" y="5638801"/>
            <a:ext cx="4267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36525"/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Presented by :-  Dr. </a:t>
            </a:r>
            <a:r>
              <a:rPr lang="en-U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Sushma</a:t>
            </a:r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Tomar</a:t>
            </a:r>
            <a:endParaRPr lang="en-US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36525"/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	             Associate Professor</a:t>
            </a:r>
          </a:p>
          <a:p>
            <a:pPr marL="136525"/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          Department of Anatomy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Cervical Rib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50292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Costal elements of </a:t>
            </a:r>
            <a:r>
              <a:rPr lang="en-US" b="1" dirty="0">
                <a:solidFill>
                  <a:srgbClr val="FF0066"/>
                </a:solidFill>
              </a:rPr>
              <a:t>7</a:t>
            </a:r>
            <a:r>
              <a:rPr lang="en-US" b="1" baseline="30000" dirty="0">
                <a:solidFill>
                  <a:srgbClr val="FF0066"/>
                </a:solidFill>
              </a:rPr>
              <a:t>th</a:t>
            </a:r>
            <a:r>
              <a:rPr lang="en-US" b="1" dirty="0">
                <a:solidFill>
                  <a:srgbClr val="FF0066"/>
                </a:solidFill>
              </a:rPr>
              <a:t> cervical vertebra</a:t>
            </a:r>
            <a:r>
              <a:rPr lang="en-US" dirty="0"/>
              <a:t> undergo abnormal development and form cervical rib.</a:t>
            </a:r>
          </a:p>
          <a:p>
            <a:endParaRPr lang="en-US" dirty="0"/>
          </a:p>
          <a:p>
            <a:r>
              <a:rPr lang="en-US" dirty="0"/>
              <a:t>Cervical rib arises from </a:t>
            </a:r>
            <a:r>
              <a:rPr lang="en-US" dirty="0">
                <a:solidFill>
                  <a:srgbClr val="FF0066"/>
                </a:solidFill>
              </a:rPr>
              <a:t>anterior tubercle </a:t>
            </a:r>
            <a:r>
              <a:rPr lang="en-US" dirty="0"/>
              <a:t>of transverse process of </a:t>
            </a:r>
            <a:r>
              <a:rPr lang="en-US" dirty="0">
                <a:solidFill>
                  <a:srgbClr val="FF0066"/>
                </a:solidFill>
              </a:rPr>
              <a:t>7</a:t>
            </a:r>
            <a:r>
              <a:rPr lang="en-US" baseline="30000" dirty="0">
                <a:solidFill>
                  <a:srgbClr val="FF0066"/>
                </a:solidFill>
              </a:rPr>
              <a:t>th</a:t>
            </a:r>
            <a:r>
              <a:rPr lang="en-US" dirty="0">
                <a:solidFill>
                  <a:srgbClr val="FF0066"/>
                </a:solidFill>
              </a:rPr>
              <a:t> cervical vertebra.</a:t>
            </a:r>
          </a:p>
          <a:p>
            <a:endParaRPr lang="en-US" dirty="0"/>
          </a:p>
          <a:p>
            <a:r>
              <a:rPr lang="en-US" dirty="0"/>
              <a:t>Occurs in less than </a:t>
            </a:r>
            <a:r>
              <a:rPr lang="en-US" b="1" dirty="0">
                <a:solidFill>
                  <a:srgbClr val="FF0066"/>
                </a:solidFill>
              </a:rPr>
              <a:t>0.5% </a:t>
            </a:r>
            <a:r>
              <a:rPr lang="en-US" dirty="0"/>
              <a:t>of population.</a:t>
            </a:r>
          </a:p>
          <a:p>
            <a:endParaRPr lang="en-US" dirty="0"/>
          </a:p>
          <a:p>
            <a:r>
              <a:rPr lang="en-US" dirty="0"/>
              <a:t>Cervical rib may have free anterior end, may be connected to the 1</a:t>
            </a:r>
            <a:r>
              <a:rPr lang="en-US" baseline="30000" dirty="0"/>
              <a:t>st</a:t>
            </a:r>
            <a:r>
              <a:rPr lang="en-US" dirty="0"/>
              <a:t> rib by a fibrous band or may articulate with the 1</a:t>
            </a:r>
            <a:r>
              <a:rPr lang="en-US" baseline="30000" dirty="0"/>
              <a:t>st</a:t>
            </a:r>
            <a:r>
              <a:rPr lang="en-US" dirty="0"/>
              <a:t> rib.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718" t="1961"/>
          <a:stretch>
            <a:fillRect/>
          </a:stretch>
        </p:blipFill>
        <p:spPr bwMode="auto">
          <a:xfrm>
            <a:off x="4997735" y="1819922"/>
            <a:ext cx="7075726" cy="49019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Cervical Rib </a:t>
            </a:r>
            <a:r>
              <a:rPr lang="en-US" sz="3600" b="1" dirty="0" err="1"/>
              <a:t>contd</a:t>
            </a:r>
            <a:r>
              <a:rPr lang="en-US" sz="3600" b="1" dirty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5181600" cy="5867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66"/>
                </a:solidFill>
              </a:rPr>
              <a:t>Complete cervical rib </a:t>
            </a:r>
            <a:r>
              <a:rPr lang="en-US" sz="2400" dirty="0"/>
              <a:t>passes laterally and forward </a:t>
            </a:r>
            <a:r>
              <a:rPr lang="en-US" sz="2400" dirty="0">
                <a:solidFill>
                  <a:srgbClr val="FF0066"/>
                </a:solidFill>
              </a:rPr>
              <a:t>between</a:t>
            </a:r>
            <a:r>
              <a:rPr lang="en-US" sz="2400" dirty="0"/>
              <a:t> the </a:t>
            </a:r>
            <a:r>
              <a:rPr lang="en-US" sz="2400" dirty="0" err="1">
                <a:solidFill>
                  <a:srgbClr val="FF0066"/>
                </a:solidFill>
              </a:rPr>
              <a:t>Scalenus</a:t>
            </a:r>
            <a:r>
              <a:rPr lang="en-US" sz="2400" dirty="0">
                <a:solidFill>
                  <a:srgbClr val="FF0066"/>
                </a:solidFill>
              </a:rPr>
              <a:t> anterior </a:t>
            </a:r>
            <a:r>
              <a:rPr lang="en-US" sz="2400" dirty="0"/>
              <a:t>and </a:t>
            </a:r>
            <a:r>
              <a:rPr lang="en-US" sz="2400" dirty="0" err="1">
                <a:solidFill>
                  <a:srgbClr val="FF0066"/>
                </a:solidFill>
              </a:rPr>
              <a:t>Scalenus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 err="1">
                <a:solidFill>
                  <a:srgbClr val="FF0066"/>
                </a:solidFill>
              </a:rPr>
              <a:t>medius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/>
              <a:t>muscles and joins with the first rib close to the insertion of </a:t>
            </a:r>
            <a:r>
              <a:rPr lang="en-US" sz="2400" dirty="0" err="1"/>
              <a:t>scalenus</a:t>
            </a:r>
            <a:r>
              <a:rPr lang="en-US" sz="2400" dirty="0"/>
              <a:t> anterior.</a:t>
            </a:r>
          </a:p>
          <a:p>
            <a:endParaRPr lang="en-US" sz="2400" dirty="0"/>
          </a:p>
          <a:p>
            <a:r>
              <a:rPr lang="en-US" sz="2400" dirty="0"/>
              <a:t>More often it is unilateral.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FF"/>
                </a:solidFill>
              </a:rPr>
              <a:t>More frequent </a:t>
            </a:r>
            <a:r>
              <a:rPr lang="en-US" sz="2400" dirty="0"/>
              <a:t>on the </a:t>
            </a:r>
            <a:r>
              <a:rPr lang="en-US" sz="2400" dirty="0">
                <a:solidFill>
                  <a:srgbClr val="0000FF"/>
                </a:solidFill>
              </a:rPr>
              <a:t>right side.</a:t>
            </a:r>
          </a:p>
          <a:p>
            <a:endParaRPr lang="en-US" sz="2400" dirty="0"/>
          </a:p>
          <a:p>
            <a:r>
              <a:rPr lang="en-US" sz="2400" dirty="0"/>
              <a:t>Lower trunk of brachial plexus arches over the cervical rib.</a:t>
            </a:r>
          </a:p>
          <a:p>
            <a:endParaRPr lang="en-US" sz="24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718" t="1961"/>
          <a:stretch>
            <a:fillRect/>
          </a:stretch>
        </p:blipFill>
        <p:spPr bwMode="auto">
          <a:xfrm>
            <a:off x="5069150" y="1891240"/>
            <a:ext cx="6983468" cy="48380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Scalene Syndrome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79899" y="609600"/>
            <a:ext cx="8593584" cy="6248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Occurs due to compression of lower trunk of brachial plexus (C8 and T1) and </a:t>
            </a:r>
            <a:r>
              <a:rPr lang="en-US" dirty="0" err="1"/>
              <a:t>Subclavian</a:t>
            </a:r>
            <a:r>
              <a:rPr lang="en-US" dirty="0"/>
              <a:t> artery in the scalene triangle.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ETIOLOGY-</a:t>
            </a:r>
          </a:p>
          <a:p>
            <a:endParaRPr lang="en-US" dirty="0"/>
          </a:p>
          <a:p>
            <a:r>
              <a:rPr lang="en-US" dirty="0"/>
              <a:t>Cervical rib.</a:t>
            </a:r>
          </a:p>
          <a:p>
            <a:endParaRPr lang="en-US" dirty="0"/>
          </a:p>
          <a:p>
            <a:r>
              <a:rPr lang="en-US" dirty="0"/>
              <a:t>Spasm of scalene muscles.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CLINICAL PRESENTATION-</a:t>
            </a:r>
          </a:p>
          <a:p>
            <a:pPr>
              <a:buNone/>
            </a:pPr>
            <a:r>
              <a:rPr lang="en-US" dirty="0">
                <a:solidFill>
                  <a:srgbClr val="FF0066"/>
                </a:solidFill>
              </a:rPr>
              <a:t>Due to compression on lower trunk of brachial plexus:</a:t>
            </a:r>
            <a:endParaRPr lang="en-US" dirty="0"/>
          </a:p>
          <a:p>
            <a:pPr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Sensory loss of medial one and half fingers of the hand and part of forearm.</a:t>
            </a:r>
          </a:p>
          <a:p>
            <a:endParaRPr lang="en-US" dirty="0"/>
          </a:p>
          <a:p>
            <a:r>
              <a:rPr lang="en-US" dirty="0"/>
              <a:t>Tingling sensation and numbness along the inner border of forearm and hand.</a:t>
            </a:r>
          </a:p>
          <a:p>
            <a:endParaRPr lang="en-US" dirty="0"/>
          </a:p>
          <a:p>
            <a:r>
              <a:rPr lang="en-US" dirty="0"/>
              <a:t>Progressive paresis and wasting of </a:t>
            </a:r>
            <a:r>
              <a:rPr lang="en-US" dirty="0" err="1"/>
              <a:t>hypothenar</a:t>
            </a:r>
            <a:r>
              <a:rPr lang="en-US" dirty="0"/>
              <a:t> muscles of the hand.</a:t>
            </a:r>
          </a:p>
          <a:p>
            <a:pPr>
              <a:buNone/>
            </a:pPr>
            <a:endParaRPr lang="en-US" dirty="0">
              <a:solidFill>
                <a:srgbClr val="FF0066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66"/>
                </a:solidFill>
              </a:rPr>
              <a:t>Due to occlusion of Subclavian artery:</a:t>
            </a:r>
            <a:endParaRPr lang="en-US" dirty="0"/>
          </a:p>
          <a:p>
            <a:endParaRPr lang="en-US" dirty="0"/>
          </a:p>
          <a:p>
            <a:r>
              <a:rPr lang="en-US" dirty="0"/>
              <a:t>Ischemic pain and absence of radial pulse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54717" t="3798" r="1887"/>
          <a:stretch>
            <a:fillRect/>
          </a:stretch>
        </p:blipFill>
        <p:spPr bwMode="auto">
          <a:xfrm>
            <a:off x="8513685" y="112396"/>
            <a:ext cx="3582141" cy="35452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754"/>
          <a:stretch>
            <a:fillRect/>
          </a:stretch>
        </p:blipFill>
        <p:spPr bwMode="auto">
          <a:xfrm>
            <a:off x="7828626" y="3733800"/>
            <a:ext cx="4267200" cy="30164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Scalene Syndrome </a:t>
            </a:r>
            <a:r>
              <a:rPr lang="en-US" sz="3600" b="1" dirty="0" err="1"/>
              <a:t>contd</a:t>
            </a:r>
            <a:r>
              <a:rPr lang="en-US" sz="3600" b="1" dirty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Compression of </a:t>
            </a:r>
            <a:r>
              <a:rPr lang="en-US" sz="2400" dirty="0" err="1"/>
              <a:t>Subclavian</a:t>
            </a:r>
            <a:r>
              <a:rPr lang="en-US" sz="2400" dirty="0"/>
              <a:t> artery may result in an aneurysm, which is a potential source of emboli to the hand.</a:t>
            </a:r>
          </a:p>
          <a:p>
            <a:endParaRPr lang="en-US" sz="2400" dirty="0"/>
          </a:p>
          <a:p>
            <a:r>
              <a:rPr lang="en-US" sz="2400" dirty="0"/>
              <a:t>Emboli may cause gangrene of the finger tips.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</a:rPr>
              <a:t>LOCAL COMPLICATIONS-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Tender </a:t>
            </a:r>
            <a:r>
              <a:rPr lang="en-US" sz="2400" dirty="0" err="1"/>
              <a:t>supraclavicular</a:t>
            </a:r>
            <a:r>
              <a:rPr lang="en-US" sz="2400" dirty="0"/>
              <a:t> lump which is bony hard and fixed.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/>
              <a:t>Scalenovertebral</a:t>
            </a:r>
            <a:r>
              <a:rPr lang="en-US" sz="3600" b="1" dirty="0"/>
              <a:t> Triangle OR Triangle of Vertebral Artery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103632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deeply placed triangular space at the root of the neck.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BOUNDARIES-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Medial-</a:t>
            </a:r>
          </a:p>
          <a:p>
            <a:pPr>
              <a:buNone/>
            </a:pPr>
            <a:r>
              <a:rPr lang="en-US" dirty="0"/>
              <a:t>Inferior oblique part of </a:t>
            </a:r>
            <a:r>
              <a:rPr lang="en-US" dirty="0" err="1"/>
              <a:t>Longus</a:t>
            </a:r>
            <a:r>
              <a:rPr lang="en-US" dirty="0"/>
              <a:t> </a:t>
            </a:r>
            <a:r>
              <a:rPr lang="en-US" dirty="0" err="1"/>
              <a:t>colli</a:t>
            </a:r>
            <a:r>
              <a:rPr lang="en-US" dirty="0"/>
              <a:t>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Lateral-</a:t>
            </a:r>
          </a:p>
          <a:p>
            <a:pPr>
              <a:buNone/>
            </a:pPr>
            <a:r>
              <a:rPr lang="en-US" dirty="0"/>
              <a:t>Medial border of </a:t>
            </a:r>
            <a:r>
              <a:rPr lang="en-US" dirty="0" err="1"/>
              <a:t>Scalenus</a:t>
            </a:r>
            <a:r>
              <a:rPr lang="en-US" dirty="0"/>
              <a:t> anterior.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Apex-</a:t>
            </a:r>
          </a:p>
          <a:p>
            <a:pPr>
              <a:buNone/>
            </a:pPr>
            <a:r>
              <a:rPr lang="en-US" dirty="0"/>
              <a:t>Transverse process of C6 vertebra.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Base-</a:t>
            </a:r>
          </a:p>
          <a:p>
            <a:pPr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part of subclavian artery.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195" t="3298" r="50152" b="38943"/>
          <a:stretch>
            <a:fillRect/>
          </a:stretch>
        </p:blipFill>
        <p:spPr bwMode="auto">
          <a:xfrm>
            <a:off x="6163071" y="990600"/>
            <a:ext cx="5897626" cy="5794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l="1887" r="1887"/>
          <a:stretch>
            <a:fillRect/>
          </a:stretch>
        </p:blipFill>
        <p:spPr bwMode="auto">
          <a:xfrm>
            <a:off x="3276601" y="228601"/>
            <a:ext cx="5507301" cy="63826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3600" b="1" dirty="0"/>
              <a:t>Boundaries of </a:t>
            </a:r>
            <a:r>
              <a:rPr lang="en-US" sz="3600" b="1" dirty="0" err="1"/>
              <a:t>Scalenovertebral</a:t>
            </a:r>
            <a:r>
              <a:rPr lang="en-US" sz="3600" b="1" dirty="0"/>
              <a:t> Triangle </a:t>
            </a:r>
            <a:r>
              <a:rPr lang="en-US" sz="3600" b="1" dirty="0" err="1"/>
              <a:t>contd</a:t>
            </a:r>
            <a:r>
              <a:rPr lang="en-US" sz="3600" b="1" dirty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5181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Floor-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Transverse process of C7 vertebra.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Ventral </a:t>
            </a:r>
            <a:r>
              <a:rPr lang="en-US" sz="2400" dirty="0" err="1"/>
              <a:t>ramus</a:t>
            </a:r>
            <a:r>
              <a:rPr lang="en-US" sz="2400" dirty="0"/>
              <a:t> of C8 spinal nerve.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Neck of 1</a:t>
            </a:r>
            <a:r>
              <a:rPr lang="en-US" sz="2400" baseline="30000" dirty="0"/>
              <a:t>st</a:t>
            </a:r>
            <a:r>
              <a:rPr lang="en-US" sz="2400" dirty="0"/>
              <a:t> rib.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Cupola of cervical pleura.</a:t>
            </a:r>
          </a:p>
          <a:p>
            <a:pPr>
              <a:buNone/>
            </a:pPr>
            <a:endParaRPr lang="en-US" sz="2400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</a:rPr>
              <a:t>Roof-</a:t>
            </a:r>
          </a:p>
          <a:p>
            <a:pPr>
              <a:buNone/>
            </a:pPr>
            <a:r>
              <a:rPr lang="en-US" sz="2400" dirty="0"/>
              <a:t>Carotid sheath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2384" r="1864" b="2173"/>
          <a:stretch>
            <a:fillRect/>
          </a:stretch>
        </p:blipFill>
        <p:spPr bwMode="auto">
          <a:xfrm>
            <a:off x="4749553" y="2461850"/>
            <a:ext cx="7257496" cy="4253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97" y="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SCALENOVERTEBRAL TRIANGLE CONTD…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57912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</a:rPr>
              <a:t>CONTENTS-</a:t>
            </a:r>
          </a:p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part of vertebral artery.</a:t>
            </a:r>
          </a:p>
          <a:p>
            <a:endParaRPr lang="en-US" sz="2400" dirty="0"/>
          </a:p>
          <a:p>
            <a:r>
              <a:rPr lang="en-US" sz="2400" dirty="0" err="1"/>
              <a:t>Thyrocervical</a:t>
            </a:r>
            <a:r>
              <a:rPr lang="en-US" sz="2400" dirty="0"/>
              <a:t> trunk.</a:t>
            </a:r>
          </a:p>
          <a:p>
            <a:endParaRPr lang="en-US" sz="2400" dirty="0"/>
          </a:p>
          <a:p>
            <a:r>
              <a:rPr lang="en-US" sz="2400" dirty="0"/>
              <a:t>Inferior thyroid artery.</a:t>
            </a:r>
          </a:p>
          <a:p>
            <a:endParaRPr lang="en-US" sz="2400" dirty="0"/>
          </a:p>
          <a:p>
            <a:r>
              <a:rPr lang="en-US" sz="2400" dirty="0"/>
              <a:t>Sympathetic chain with </a:t>
            </a:r>
            <a:r>
              <a:rPr lang="en-US" sz="2400" dirty="0" err="1"/>
              <a:t>stellate</a:t>
            </a:r>
            <a:r>
              <a:rPr lang="en-US" sz="2400" dirty="0"/>
              <a:t> ganglion.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/>
              <a:t>Ansa</a:t>
            </a:r>
            <a:r>
              <a:rPr lang="en-US" sz="2400" dirty="0"/>
              <a:t> </a:t>
            </a:r>
            <a:r>
              <a:rPr lang="en-US" sz="2400" dirty="0" err="1"/>
              <a:t>subclavia</a:t>
            </a:r>
            <a:r>
              <a:rPr lang="en-US" sz="2400" dirty="0"/>
              <a:t>.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4476" r="3102" b="1527"/>
          <a:stretch>
            <a:fillRect/>
          </a:stretch>
        </p:blipFill>
        <p:spPr bwMode="auto">
          <a:xfrm>
            <a:off x="5375684" y="2840854"/>
            <a:ext cx="6630359" cy="38758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Pictures\th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28800"/>
            <a:ext cx="877824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PARAVERTEBRAL (Lateral Vertebral )MUSCLES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5105400" cy="5715000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Extend obliquely from </a:t>
            </a:r>
            <a:r>
              <a:rPr lang="en-US" dirty="0">
                <a:solidFill>
                  <a:srgbClr val="0000FF"/>
                </a:solidFill>
              </a:rPr>
              <a:t>transverse processes </a:t>
            </a:r>
            <a:r>
              <a:rPr lang="en-US" dirty="0"/>
              <a:t>of cervical vertebrae to the </a:t>
            </a:r>
            <a:r>
              <a:rPr lang="en-US" dirty="0">
                <a:solidFill>
                  <a:srgbClr val="0000FF"/>
                </a:solidFill>
              </a:rPr>
              <a:t>upper two ribs</a:t>
            </a:r>
            <a:r>
              <a:rPr lang="en-US" dirty="0"/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Lie under cover of </a:t>
            </a:r>
            <a:r>
              <a:rPr lang="en-US" dirty="0" err="1"/>
              <a:t>sternocleidomastoid</a:t>
            </a:r>
            <a:r>
              <a:rPr lang="en-US" dirty="0"/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Covered by </a:t>
            </a:r>
            <a:r>
              <a:rPr lang="en-US" dirty="0" err="1">
                <a:solidFill>
                  <a:srgbClr val="0000FF"/>
                </a:solidFill>
              </a:rPr>
              <a:t>prevertebral</a:t>
            </a:r>
            <a:r>
              <a:rPr lang="en-US" dirty="0">
                <a:solidFill>
                  <a:srgbClr val="0000FF"/>
                </a:solidFill>
              </a:rPr>
              <a:t> layer of deep cervical fascia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Consists of:-</a:t>
            </a:r>
          </a:p>
          <a:p>
            <a:endParaRPr lang="en-US" i="1" dirty="0"/>
          </a:p>
          <a:p>
            <a:r>
              <a:rPr lang="en-US" i="1" dirty="0" err="1">
                <a:solidFill>
                  <a:srgbClr val="FF0000"/>
                </a:solidFill>
              </a:rPr>
              <a:t>Scalenus</a:t>
            </a:r>
            <a:r>
              <a:rPr lang="en-US" i="1" dirty="0">
                <a:solidFill>
                  <a:srgbClr val="FF0000"/>
                </a:solidFill>
              </a:rPr>
              <a:t> posterior.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 err="1">
                <a:solidFill>
                  <a:srgbClr val="FF0000"/>
                </a:solidFill>
              </a:rPr>
              <a:t>Scalenus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medius</a:t>
            </a:r>
            <a:r>
              <a:rPr lang="en-US" i="1" dirty="0">
                <a:solidFill>
                  <a:srgbClr val="FF0000"/>
                </a:solidFill>
              </a:rPr>
              <a:t>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 err="1">
                <a:solidFill>
                  <a:srgbClr val="FF0000"/>
                </a:solidFill>
              </a:rPr>
              <a:t>Scalenus</a:t>
            </a:r>
            <a:r>
              <a:rPr lang="en-US" i="1" dirty="0">
                <a:solidFill>
                  <a:srgbClr val="FF0000"/>
                </a:solidFill>
              </a:rPr>
              <a:t>  anterior.</a:t>
            </a:r>
          </a:p>
          <a:p>
            <a:endParaRPr lang="en-US" dirty="0"/>
          </a:p>
        </p:txBody>
      </p:sp>
      <p:pic>
        <p:nvPicPr>
          <p:cNvPr id="8" name="Picture 2" descr="C:\Users\HP\Pictures\B9780443066849500366_g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71822" y="827544"/>
            <a:ext cx="5594524" cy="59069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0990555" y="3886200"/>
            <a:ext cx="1075791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Scalenus</a:t>
            </a:r>
            <a:r>
              <a:rPr lang="en-US" b="1" dirty="0"/>
              <a:t> Posterior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6172200" cy="632460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solidFill>
                  <a:srgbClr val="FF0066"/>
                </a:solidFill>
              </a:rPr>
              <a:t>Smallest </a:t>
            </a:r>
            <a:r>
              <a:rPr lang="en-US" sz="7200" dirty="0"/>
              <a:t>and most deeply situated muscle in this group.</a:t>
            </a:r>
          </a:p>
          <a:p>
            <a:pPr>
              <a:buNone/>
            </a:pPr>
            <a:r>
              <a:rPr lang="en-US" sz="7200" b="1" dirty="0">
                <a:solidFill>
                  <a:srgbClr val="C00000"/>
                </a:solidFill>
              </a:rPr>
              <a:t>ORIGIN-</a:t>
            </a:r>
          </a:p>
          <a:p>
            <a:endParaRPr lang="en-US" sz="7200" dirty="0"/>
          </a:p>
          <a:p>
            <a:r>
              <a:rPr lang="en-US" sz="7200" dirty="0">
                <a:solidFill>
                  <a:srgbClr val="FF0066"/>
                </a:solidFill>
              </a:rPr>
              <a:t>Posterior tubercles </a:t>
            </a:r>
            <a:r>
              <a:rPr lang="en-US" sz="7200" dirty="0"/>
              <a:t>of the transverse processes of </a:t>
            </a:r>
            <a:r>
              <a:rPr lang="en-US" sz="7200" b="1" dirty="0">
                <a:solidFill>
                  <a:srgbClr val="0000FF"/>
                </a:solidFill>
              </a:rPr>
              <a:t>C4, C5</a:t>
            </a:r>
            <a:r>
              <a:rPr lang="en-US" sz="7200" dirty="0"/>
              <a:t>, and </a:t>
            </a:r>
            <a:r>
              <a:rPr lang="en-US" sz="7200" b="1" dirty="0">
                <a:solidFill>
                  <a:srgbClr val="0000FF"/>
                </a:solidFill>
              </a:rPr>
              <a:t>C6 </a:t>
            </a:r>
            <a:r>
              <a:rPr lang="en-US" sz="7200" dirty="0"/>
              <a:t>vertebrae.</a:t>
            </a:r>
          </a:p>
          <a:p>
            <a:pPr>
              <a:buNone/>
            </a:pPr>
            <a:endParaRPr lang="en-US" sz="7200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7200" b="1" dirty="0">
                <a:solidFill>
                  <a:srgbClr val="C00000"/>
                </a:solidFill>
              </a:rPr>
              <a:t>INSERTION-</a:t>
            </a:r>
          </a:p>
          <a:p>
            <a:endParaRPr lang="en-US" sz="7200" dirty="0"/>
          </a:p>
          <a:p>
            <a:r>
              <a:rPr lang="en-US" sz="7200" dirty="0"/>
              <a:t>Outer surface of the </a:t>
            </a:r>
            <a:r>
              <a:rPr lang="en-US" sz="7200" b="1" dirty="0">
                <a:solidFill>
                  <a:srgbClr val="0000FF"/>
                </a:solidFill>
              </a:rPr>
              <a:t>2</a:t>
            </a:r>
            <a:r>
              <a:rPr lang="en-US" sz="7200" b="1" baseline="30000" dirty="0">
                <a:solidFill>
                  <a:srgbClr val="0000FF"/>
                </a:solidFill>
              </a:rPr>
              <a:t>nd</a:t>
            </a:r>
            <a:r>
              <a:rPr lang="en-US" sz="7200" b="1" dirty="0">
                <a:solidFill>
                  <a:srgbClr val="0000FF"/>
                </a:solidFill>
              </a:rPr>
              <a:t> rib</a:t>
            </a:r>
            <a:r>
              <a:rPr lang="en-US" sz="7200" dirty="0"/>
              <a:t>, behind the tubercle for </a:t>
            </a:r>
            <a:r>
              <a:rPr lang="en-US" sz="7200" dirty="0" err="1"/>
              <a:t>Serratus</a:t>
            </a:r>
            <a:r>
              <a:rPr lang="en-US" sz="7200" dirty="0"/>
              <a:t> anterior.</a:t>
            </a:r>
          </a:p>
          <a:p>
            <a:pPr>
              <a:buNone/>
            </a:pPr>
            <a:endParaRPr lang="en-US" sz="72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7200" b="1" dirty="0">
                <a:solidFill>
                  <a:srgbClr val="C00000"/>
                </a:solidFill>
              </a:rPr>
              <a:t>NERVE SUPPLY-</a:t>
            </a:r>
          </a:p>
          <a:p>
            <a:endParaRPr lang="en-US" sz="7200" dirty="0"/>
          </a:p>
          <a:p>
            <a:r>
              <a:rPr lang="en-US" sz="7200" dirty="0"/>
              <a:t>Anterior primary </a:t>
            </a:r>
            <a:r>
              <a:rPr lang="en-US" sz="7200" dirty="0" err="1"/>
              <a:t>rami</a:t>
            </a:r>
            <a:r>
              <a:rPr lang="en-US" sz="7200" dirty="0"/>
              <a:t> of  lower three cervical (</a:t>
            </a:r>
            <a:r>
              <a:rPr lang="en-US" sz="7200" b="1" dirty="0">
                <a:solidFill>
                  <a:srgbClr val="0000FF"/>
                </a:solidFill>
              </a:rPr>
              <a:t>C6, C7, </a:t>
            </a:r>
            <a:r>
              <a:rPr lang="en-US" sz="7200" dirty="0"/>
              <a:t>and </a:t>
            </a:r>
            <a:r>
              <a:rPr lang="en-US" sz="7200" b="1" dirty="0">
                <a:solidFill>
                  <a:srgbClr val="0000FF"/>
                </a:solidFill>
              </a:rPr>
              <a:t>C8</a:t>
            </a:r>
            <a:r>
              <a:rPr lang="en-US" sz="7200" dirty="0"/>
              <a:t>)  spinal nerves.</a:t>
            </a:r>
          </a:p>
          <a:p>
            <a:endParaRPr lang="en-US" sz="7200" dirty="0"/>
          </a:p>
          <a:p>
            <a:pPr>
              <a:buNone/>
            </a:pPr>
            <a:r>
              <a:rPr lang="en-US" sz="7200" b="1" dirty="0">
                <a:solidFill>
                  <a:srgbClr val="C00000"/>
                </a:solidFill>
              </a:rPr>
              <a:t>ACTIONS-</a:t>
            </a:r>
          </a:p>
          <a:p>
            <a:r>
              <a:rPr lang="en-US" sz="7200" dirty="0"/>
              <a:t>Bends the cervical vertebral column to the same side (when the 2</a:t>
            </a:r>
            <a:r>
              <a:rPr lang="en-US" sz="7200" baseline="30000" dirty="0"/>
              <a:t>nd</a:t>
            </a:r>
            <a:r>
              <a:rPr lang="en-US" sz="7200" dirty="0"/>
              <a:t> rib is fixed).</a:t>
            </a:r>
          </a:p>
          <a:p>
            <a:endParaRPr lang="en-US" sz="7200" dirty="0"/>
          </a:p>
          <a:p>
            <a:r>
              <a:rPr lang="en-US" sz="7200" dirty="0"/>
              <a:t>Elevates the 2</a:t>
            </a:r>
            <a:r>
              <a:rPr lang="en-US" sz="7200" baseline="30000" dirty="0"/>
              <a:t>nd</a:t>
            </a:r>
            <a:r>
              <a:rPr lang="en-US" sz="7200" dirty="0"/>
              <a:t> rib (when upper attachment is fixed).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71317" y="557642"/>
            <a:ext cx="5195049" cy="62108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523216" y="2642078"/>
            <a:ext cx="3048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Scalenus</a:t>
            </a:r>
            <a:r>
              <a:rPr lang="en-US" b="1" dirty="0"/>
              <a:t> </a:t>
            </a:r>
            <a:r>
              <a:rPr lang="en-US" b="1" dirty="0" err="1"/>
              <a:t>Medius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6172200" cy="6324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ORIGIN-</a:t>
            </a:r>
          </a:p>
          <a:p>
            <a:endParaRPr lang="en-US" dirty="0"/>
          </a:p>
          <a:p>
            <a:r>
              <a:rPr lang="en-US" dirty="0">
                <a:solidFill>
                  <a:srgbClr val="FF0066"/>
                </a:solidFill>
              </a:rPr>
              <a:t>Posterior tubercles </a:t>
            </a:r>
            <a:r>
              <a:rPr lang="en-US" dirty="0"/>
              <a:t>and </a:t>
            </a:r>
            <a:r>
              <a:rPr lang="en-US" dirty="0" err="1">
                <a:solidFill>
                  <a:srgbClr val="FF0066"/>
                </a:solidFill>
              </a:rPr>
              <a:t>costo</a:t>
            </a:r>
            <a:r>
              <a:rPr lang="en-US" dirty="0">
                <a:solidFill>
                  <a:srgbClr val="FF0066"/>
                </a:solidFill>
              </a:rPr>
              <a:t>-transverse bars of </a:t>
            </a:r>
            <a:r>
              <a:rPr lang="en-US" dirty="0"/>
              <a:t>the transverse processes of </a:t>
            </a:r>
            <a:r>
              <a:rPr lang="en-US" b="1" dirty="0">
                <a:solidFill>
                  <a:srgbClr val="0000FF"/>
                </a:solidFill>
              </a:rPr>
              <a:t>C2- C6 </a:t>
            </a:r>
            <a:r>
              <a:rPr lang="en-US" dirty="0"/>
              <a:t>vertebrae.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INSERTION-</a:t>
            </a:r>
          </a:p>
          <a:p>
            <a:endParaRPr lang="en-US" dirty="0"/>
          </a:p>
          <a:p>
            <a:r>
              <a:rPr lang="en-US" dirty="0"/>
              <a:t>Upper surface of the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b="1" baseline="30000" dirty="0">
                <a:solidFill>
                  <a:srgbClr val="0000FF"/>
                </a:solidFill>
              </a:rPr>
              <a:t>st</a:t>
            </a:r>
            <a:r>
              <a:rPr lang="en-US" b="1" dirty="0">
                <a:solidFill>
                  <a:srgbClr val="0000FF"/>
                </a:solidFill>
              </a:rPr>
              <a:t>  rib</a:t>
            </a:r>
            <a:r>
              <a:rPr lang="en-US" dirty="0"/>
              <a:t>, between the tubercle of the rib and groove for subclavian artery.</a:t>
            </a:r>
            <a:endParaRPr lang="en-US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NERVE SUPPLY-</a:t>
            </a:r>
          </a:p>
          <a:p>
            <a:endParaRPr lang="en-US" dirty="0"/>
          </a:p>
          <a:p>
            <a:r>
              <a:rPr lang="en-US" dirty="0"/>
              <a:t>Anterior primary </a:t>
            </a:r>
            <a:r>
              <a:rPr lang="en-US" dirty="0" err="1"/>
              <a:t>rami</a:t>
            </a:r>
            <a:r>
              <a:rPr lang="en-US" dirty="0"/>
              <a:t> of  </a:t>
            </a:r>
            <a:r>
              <a:rPr lang="en-US" b="1" dirty="0">
                <a:solidFill>
                  <a:srgbClr val="0000FF"/>
                </a:solidFill>
              </a:rPr>
              <a:t>C3-C8</a:t>
            </a:r>
            <a:r>
              <a:rPr lang="en-US" dirty="0"/>
              <a:t> spinal nerves.</a:t>
            </a:r>
          </a:p>
          <a:p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ACTIONS-</a:t>
            </a:r>
          </a:p>
          <a:p>
            <a:endParaRPr lang="en-US" dirty="0"/>
          </a:p>
          <a:p>
            <a:r>
              <a:rPr lang="en-US" dirty="0"/>
              <a:t>Bends the cervical vertebral column to the same side (when the 1</a:t>
            </a:r>
            <a:r>
              <a:rPr lang="en-US" baseline="30000" dirty="0"/>
              <a:t>st</a:t>
            </a:r>
            <a:r>
              <a:rPr lang="en-US" dirty="0"/>
              <a:t> rib is fixed).</a:t>
            </a:r>
          </a:p>
          <a:p>
            <a:endParaRPr lang="en-US" dirty="0"/>
          </a:p>
          <a:p>
            <a:r>
              <a:rPr lang="en-US" dirty="0"/>
              <a:t>Elevates the 1</a:t>
            </a:r>
            <a:r>
              <a:rPr lang="en-US" baseline="30000" dirty="0"/>
              <a:t>st</a:t>
            </a:r>
            <a:r>
              <a:rPr lang="en-US" dirty="0"/>
              <a:t> rib (when upper attachment is fixed)- </a:t>
            </a:r>
            <a:r>
              <a:rPr lang="en-US" i="1" dirty="0">
                <a:solidFill>
                  <a:srgbClr val="FF0000"/>
                </a:solidFill>
              </a:rPr>
              <a:t>accessory muscle of respiration.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3226" r="49057"/>
          <a:stretch>
            <a:fillRect/>
          </a:stretch>
        </p:blipFill>
        <p:spPr bwMode="auto">
          <a:xfrm>
            <a:off x="6172201" y="544119"/>
            <a:ext cx="5884116" cy="62376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124242" y="1668263"/>
            <a:ext cx="304800" cy="20313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Scalenus</a:t>
            </a:r>
            <a:r>
              <a:rPr lang="en-US" b="1" dirty="0"/>
              <a:t> Anterior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62145" y="609600"/>
            <a:ext cx="7965527" cy="62484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‘Key muscle’ </a:t>
            </a:r>
            <a:r>
              <a:rPr lang="en-US" dirty="0"/>
              <a:t>at the </a:t>
            </a:r>
            <a:r>
              <a:rPr lang="en-US" dirty="0">
                <a:solidFill>
                  <a:srgbClr val="0000FF"/>
                </a:solidFill>
              </a:rPr>
              <a:t>root of the neck.</a:t>
            </a:r>
          </a:p>
          <a:p>
            <a:endParaRPr lang="en-US" dirty="0"/>
          </a:p>
          <a:p>
            <a:r>
              <a:rPr lang="en-US" dirty="0"/>
              <a:t>Most superficial and lies deep to </a:t>
            </a:r>
            <a:r>
              <a:rPr lang="en-US" dirty="0" err="1"/>
              <a:t>Sternocleidomastoid</a:t>
            </a:r>
            <a:r>
              <a:rPr lang="en-US" dirty="0"/>
              <a:t> muscle.</a:t>
            </a:r>
          </a:p>
          <a:p>
            <a:endParaRPr lang="en-US" dirty="0"/>
          </a:p>
          <a:p>
            <a:r>
              <a:rPr lang="en-US" dirty="0"/>
              <a:t>It is a useful ‘</a:t>
            </a:r>
            <a:r>
              <a:rPr lang="en-US" dirty="0">
                <a:solidFill>
                  <a:srgbClr val="0000FF"/>
                </a:solidFill>
              </a:rPr>
              <a:t>surgical landmark</a:t>
            </a:r>
            <a:r>
              <a:rPr lang="en-US" dirty="0"/>
              <a:t>’.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ORIGIN-</a:t>
            </a:r>
          </a:p>
          <a:p>
            <a:endParaRPr lang="en-US" dirty="0"/>
          </a:p>
          <a:p>
            <a:r>
              <a:rPr lang="en-US" dirty="0">
                <a:solidFill>
                  <a:srgbClr val="FF0066"/>
                </a:solidFill>
              </a:rPr>
              <a:t>Anterior tubercles </a:t>
            </a:r>
            <a:r>
              <a:rPr lang="en-US" dirty="0"/>
              <a:t>of the transverse processes of  </a:t>
            </a:r>
            <a:r>
              <a:rPr lang="en-US" dirty="0">
                <a:solidFill>
                  <a:srgbClr val="0000FF"/>
                </a:solidFill>
              </a:rPr>
              <a:t>all typical </a:t>
            </a:r>
            <a:r>
              <a:rPr lang="en-US" dirty="0"/>
              <a:t>cervical (</a:t>
            </a:r>
            <a:r>
              <a:rPr lang="en-US" b="1" dirty="0">
                <a:solidFill>
                  <a:srgbClr val="0000FF"/>
                </a:solidFill>
              </a:rPr>
              <a:t>C3- C6) </a:t>
            </a:r>
            <a:r>
              <a:rPr lang="en-US" dirty="0"/>
              <a:t>vertebrae.</a:t>
            </a:r>
          </a:p>
          <a:p>
            <a:pPr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INSERTION-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66"/>
                </a:solidFill>
              </a:rPr>
              <a:t>Scalene tubercle </a:t>
            </a:r>
            <a:r>
              <a:rPr lang="en-US" dirty="0"/>
              <a:t>on inner border of the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b="1" baseline="30000" dirty="0">
                <a:solidFill>
                  <a:srgbClr val="0000FF"/>
                </a:solidFill>
              </a:rPr>
              <a:t>st</a:t>
            </a:r>
            <a:r>
              <a:rPr lang="en-US" b="1" dirty="0">
                <a:solidFill>
                  <a:srgbClr val="0000FF"/>
                </a:solidFill>
              </a:rPr>
              <a:t>  rib.</a:t>
            </a:r>
          </a:p>
          <a:p>
            <a:endParaRPr lang="en-US" dirty="0"/>
          </a:p>
          <a:p>
            <a:r>
              <a:rPr lang="en-US" dirty="0"/>
              <a:t>Ridge on the upper surface of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b="1" baseline="30000" dirty="0">
                <a:solidFill>
                  <a:srgbClr val="0000FF"/>
                </a:solidFill>
              </a:rPr>
              <a:t>st</a:t>
            </a:r>
            <a:r>
              <a:rPr lang="en-US" b="1" dirty="0">
                <a:solidFill>
                  <a:srgbClr val="0000FF"/>
                </a:solidFill>
              </a:rPr>
              <a:t>  rib </a:t>
            </a:r>
            <a:r>
              <a:rPr lang="en-US" dirty="0"/>
              <a:t>separating the groove for subclavian artery posteriorly and groove for subclavian vein anteriorly.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71539" b="18673"/>
          <a:stretch>
            <a:fillRect/>
          </a:stretch>
        </p:blipFill>
        <p:spPr bwMode="auto">
          <a:xfrm>
            <a:off x="7903383" y="97654"/>
            <a:ext cx="4141383" cy="66038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1455893" y="1510683"/>
            <a:ext cx="304800" cy="17543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Scalenus</a:t>
            </a:r>
            <a:r>
              <a:rPr lang="en-US" b="1" dirty="0"/>
              <a:t> Anterior </a:t>
            </a:r>
            <a:r>
              <a:rPr lang="en-US" b="1" dirty="0" err="1"/>
              <a:t>contd</a:t>
            </a:r>
            <a:r>
              <a:rPr lang="en-US" b="1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64008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NERVE SUPPLY-</a:t>
            </a:r>
          </a:p>
          <a:p>
            <a:endParaRPr lang="en-US" dirty="0"/>
          </a:p>
          <a:p>
            <a:r>
              <a:rPr lang="en-US" dirty="0"/>
              <a:t>Anterior primary </a:t>
            </a:r>
            <a:r>
              <a:rPr lang="en-US" dirty="0" err="1"/>
              <a:t>rami</a:t>
            </a:r>
            <a:r>
              <a:rPr lang="en-US" dirty="0"/>
              <a:t> of </a:t>
            </a:r>
            <a:r>
              <a:rPr lang="en-US" b="1" dirty="0">
                <a:solidFill>
                  <a:srgbClr val="FF0066"/>
                </a:solidFill>
              </a:rPr>
              <a:t>C4, C5, </a:t>
            </a:r>
            <a:r>
              <a:rPr lang="en-US" dirty="0"/>
              <a:t>and </a:t>
            </a:r>
            <a:r>
              <a:rPr lang="en-US" b="1" dirty="0">
                <a:solidFill>
                  <a:srgbClr val="FF0066"/>
                </a:solidFill>
              </a:rPr>
              <a:t>C6 </a:t>
            </a:r>
            <a:r>
              <a:rPr lang="en-US" dirty="0"/>
              <a:t>spinal nerves.</a:t>
            </a:r>
          </a:p>
          <a:p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ACTIONS-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Flexion of cervical part of vertebral column.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Elevates the 1</a:t>
            </a:r>
            <a:r>
              <a:rPr lang="en-US" baseline="30000" dirty="0"/>
              <a:t>st</a:t>
            </a:r>
            <a:r>
              <a:rPr lang="en-US" dirty="0"/>
              <a:t> rib-</a:t>
            </a:r>
            <a:r>
              <a:rPr lang="en-US" i="1" dirty="0">
                <a:solidFill>
                  <a:srgbClr val="FF0000"/>
                </a:solidFill>
              </a:rPr>
              <a:t>accessory muscle of respiration.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0127" r="5485"/>
          <a:stretch>
            <a:fillRect/>
          </a:stretch>
        </p:blipFill>
        <p:spPr bwMode="auto">
          <a:xfrm>
            <a:off x="6205492" y="547422"/>
            <a:ext cx="5863330" cy="62151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8392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Relations of </a:t>
            </a:r>
            <a:r>
              <a:rPr lang="en-US" b="1" dirty="0" err="1"/>
              <a:t>Scalenus</a:t>
            </a:r>
            <a:r>
              <a:rPr lang="en-US" b="1" dirty="0"/>
              <a:t> Anterior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09600"/>
            <a:ext cx="6400800" cy="6248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ANTERIOR-</a:t>
            </a:r>
          </a:p>
          <a:p>
            <a:pPr marL="514350" indent="-51435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00FF"/>
                </a:solidFill>
              </a:rPr>
              <a:t>One nerve-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Phrenic</a:t>
            </a:r>
            <a:r>
              <a:rPr lang="en-US" dirty="0"/>
              <a:t> Nerve.</a:t>
            </a:r>
          </a:p>
          <a:p>
            <a:pPr marL="514350" indent="-51435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00FF"/>
                </a:solidFill>
              </a:rPr>
              <a:t>Two arteries-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Suprascapular</a:t>
            </a:r>
            <a:r>
              <a:rPr lang="en-US" dirty="0"/>
              <a:t> artery.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Transverse cervical artery.</a:t>
            </a:r>
          </a:p>
          <a:p>
            <a:pPr marL="514350" indent="-51435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00FF"/>
                </a:solidFill>
              </a:rPr>
              <a:t>Two veins-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Anterior jugular vein.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Subclavian vein.</a:t>
            </a:r>
          </a:p>
          <a:p>
            <a:pPr marL="514350" indent="-51435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00FF"/>
                </a:solidFill>
              </a:rPr>
              <a:t>Two muscles-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Inferior belly of </a:t>
            </a:r>
            <a:r>
              <a:rPr lang="en-US" dirty="0" err="1"/>
              <a:t>omohyoid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Clavicular</a:t>
            </a:r>
            <a:r>
              <a:rPr lang="en-US" dirty="0"/>
              <a:t> head of </a:t>
            </a:r>
            <a:r>
              <a:rPr lang="en-US" dirty="0" err="1"/>
              <a:t>Sternocleidomastoid</a:t>
            </a:r>
            <a:endParaRPr lang="en-US" dirty="0"/>
          </a:p>
          <a:p>
            <a:pPr marL="514350" indent="-51435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00FF"/>
                </a:solidFill>
              </a:rPr>
              <a:t>Carotid sheath.</a:t>
            </a:r>
          </a:p>
          <a:p>
            <a:pPr marL="514350" indent="-51435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00FF"/>
                </a:solidFill>
              </a:rPr>
              <a:t>Clavicle bone.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t="2113" r="49057" b="19700"/>
          <a:stretch>
            <a:fillRect/>
          </a:stretch>
        </p:blipFill>
        <p:spPr bwMode="auto">
          <a:xfrm>
            <a:off x="6283412" y="3781778"/>
            <a:ext cx="4155989" cy="28476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77414"/>
            <a:ext cx="5112444" cy="3080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705600" y="4114800"/>
            <a:ext cx="6096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91600" y="1295401"/>
            <a:ext cx="609600" cy="27699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20200" y="1905000"/>
            <a:ext cx="10668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96400" y="2743201"/>
            <a:ext cx="685800" cy="27699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Relations of </a:t>
            </a:r>
            <a:r>
              <a:rPr lang="en-US" sz="3600" b="1" dirty="0" err="1"/>
              <a:t>Scalenus</a:t>
            </a:r>
            <a:r>
              <a:rPr lang="en-US" sz="3600" b="1" dirty="0"/>
              <a:t> Anterior </a:t>
            </a:r>
            <a:r>
              <a:rPr lang="en-US" sz="3600" b="1" dirty="0" err="1"/>
              <a:t>contd</a:t>
            </a:r>
            <a:r>
              <a:rPr lang="en-US" sz="3600" b="1" dirty="0"/>
              <a:t>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6019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POSTERIOR-</a:t>
            </a:r>
          </a:p>
          <a:p>
            <a:r>
              <a:rPr lang="en-US" dirty="0"/>
              <a:t>Roots of brachial plexus.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part of </a:t>
            </a:r>
            <a:r>
              <a:rPr lang="en-US" dirty="0" err="1"/>
              <a:t>Subclavian</a:t>
            </a:r>
            <a:r>
              <a:rPr lang="en-US" dirty="0"/>
              <a:t> artery.</a:t>
            </a:r>
          </a:p>
          <a:p>
            <a:endParaRPr lang="en-US" dirty="0"/>
          </a:p>
          <a:p>
            <a:r>
              <a:rPr lang="en-US" dirty="0" err="1"/>
              <a:t>Scalenus</a:t>
            </a:r>
            <a:r>
              <a:rPr lang="en-US" dirty="0"/>
              <a:t> </a:t>
            </a:r>
            <a:r>
              <a:rPr lang="en-US" dirty="0" err="1"/>
              <a:t>medius</a:t>
            </a:r>
            <a:r>
              <a:rPr lang="en-US" dirty="0"/>
              <a:t> muscle.</a:t>
            </a:r>
          </a:p>
          <a:p>
            <a:endParaRPr lang="en-US" dirty="0"/>
          </a:p>
          <a:p>
            <a:r>
              <a:rPr lang="en-US" dirty="0"/>
              <a:t>Cervical pleura.</a:t>
            </a:r>
          </a:p>
          <a:p>
            <a:endParaRPr lang="en-US" dirty="0"/>
          </a:p>
          <a:p>
            <a:r>
              <a:rPr lang="en-US" dirty="0" err="1"/>
              <a:t>Suprapleural</a:t>
            </a:r>
            <a:r>
              <a:rPr lang="en-US" dirty="0"/>
              <a:t> membrane.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789" t="2113" r="49765" b="19700"/>
          <a:stretch>
            <a:fillRect/>
          </a:stretch>
        </p:blipFill>
        <p:spPr bwMode="auto">
          <a:xfrm>
            <a:off x="4532055" y="1455938"/>
            <a:ext cx="7571847" cy="53451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Scalene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1"/>
            <a:ext cx="102108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</a:rPr>
              <a:t>LOCATION-</a:t>
            </a:r>
          </a:p>
          <a:p>
            <a:r>
              <a:rPr lang="en-US" sz="2400" dirty="0"/>
              <a:t>Above the first rib between </a:t>
            </a:r>
            <a:r>
              <a:rPr lang="en-US" sz="2400" dirty="0" err="1">
                <a:solidFill>
                  <a:srgbClr val="FF0066"/>
                </a:solidFill>
              </a:rPr>
              <a:t>Scalenus</a:t>
            </a:r>
            <a:r>
              <a:rPr lang="en-US" sz="2400" dirty="0">
                <a:solidFill>
                  <a:srgbClr val="FF0066"/>
                </a:solidFill>
              </a:rPr>
              <a:t> anterior </a:t>
            </a:r>
            <a:r>
              <a:rPr lang="en-US" sz="2400" dirty="0"/>
              <a:t>and </a:t>
            </a:r>
            <a:r>
              <a:rPr lang="en-US" sz="2400" dirty="0" err="1">
                <a:solidFill>
                  <a:srgbClr val="FF0066"/>
                </a:solidFill>
              </a:rPr>
              <a:t>Scalenus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 err="1">
                <a:solidFill>
                  <a:srgbClr val="FF0066"/>
                </a:solidFill>
              </a:rPr>
              <a:t>medius</a:t>
            </a:r>
            <a:r>
              <a:rPr lang="en-US" sz="2400" dirty="0">
                <a:solidFill>
                  <a:srgbClr val="FF0066"/>
                </a:solidFill>
              </a:rPr>
              <a:t> </a:t>
            </a:r>
            <a:r>
              <a:rPr lang="en-US" sz="2400" dirty="0"/>
              <a:t>muscle.</a:t>
            </a:r>
          </a:p>
          <a:p>
            <a:pPr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</a:rPr>
              <a:t>CONTENTS-</a:t>
            </a:r>
          </a:p>
          <a:p>
            <a:endParaRPr lang="en-US" sz="2400" dirty="0"/>
          </a:p>
          <a:p>
            <a:r>
              <a:rPr lang="en-US" sz="2400" dirty="0"/>
              <a:t>Trunks of brachial plexus.</a:t>
            </a:r>
          </a:p>
          <a:p>
            <a:endParaRPr lang="en-US" sz="2400" dirty="0"/>
          </a:p>
          <a:p>
            <a:r>
              <a:rPr lang="en-US" sz="2400" dirty="0" err="1"/>
              <a:t>Subclavian</a:t>
            </a:r>
            <a:r>
              <a:rPr lang="en-US" sz="2400" dirty="0"/>
              <a:t> artery.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l="54717" t="3798" r="1887"/>
          <a:stretch>
            <a:fillRect/>
          </a:stretch>
        </p:blipFill>
        <p:spPr bwMode="auto">
          <a:xfrm>
            <a:off x="6882414" y="1580337"/>
            <a:ext cx="5195887" cy="51430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838</Words>
  <Application>Microsoft Office PowerPoint</Application>
  <PresentationFormat>Widescreen</PresentationFormat>
  <Paragraphs>220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Arial Unicode MS</vt:lpstr>
      <vt:lpstr>Calibri</vt:lpstr>
      <vt:lpstr>Calibri Light</vt:lpstr>
      <vt:lpstr>Courier New</vt:lpstr>
      <vt:lpstr>Office Theme</vt:lpstr>
      <vt:lpstr>Paravertebral Region &amp; Root Of Neck</vt:lpstr>
      <vt:lpstr>PARAVERTEBRAL (Lateral Vertebral )MUSCLES </vt:lpstr>
      <vt:lpstr>Scalenus Posterior</vt:lpstr>
      <vt:lpstr>Scalenus Medius</vt:lpstr>
      <vt:lpstr>Scalenus Anterior</vt:lpstr>
      <vt:lpstr>Scalenus Anterior contd…</vt:lpstr>
      <vt:lpstr>Relations of Scalenus Anterior</vt:lpstr>
      <vt:lpstr>Relations of Scalenus Anterior contd…</vt:lpstr>
      <vt:lpstr>Scalene Triangle</vt:lpstr>
      <vt:lpstr>Cervical Rib</vt:lpstr>
      <vt:lpstr>Cervical Rib contd…</vt:lpstr>
      <vt:lpstr>Scalene Syndrome</vt:lpstr>
      <vt:lpstr>Scalene Syndrome contd…</vt:lpstr>
      <vt:lpstr>Scalenovertebral Triangle OR Triangle of Vertebral Artery</vt:lpstr>
      <vt:lpstr>PowerPoint Presentation</vt:lpstr>
      <vt:lpstr>Boundaries of Scalenovertebral Triangle contd…</vt:lpstr>
      <vt:lpstr>SCALENOVERTEBRAL TRIANGLE CONTD…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Paravertebral Region &amp; Root Of Neck</dc:title>
  <dc:creator>Yash nehra</dc:creator>
  <cp:lastModifiedBy>Yash nehra</cp:lastModifiedBy>
  <cp:revision>15</cp:revision>
  <dcterms:created xsi:type="dcterms:W3CDTF">2020-12-19T08:02:16Z</dcterms:created>
  <dcterms:modified xsi:type="dcterms:W3CDTF">2020-12-19T08:13:28Z</dcterms:modified>
</cp:coreProperties>
</file>